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i_t__leh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Müük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Leht1!$A$2:$A$9</c:f>
              <c:strCache>
                <c:ptCount val="8"/>
                <c:pt idx="0">
                  <c:v>kuni 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teadmata</c:v>
                </c:pt>
              </c:strCache>
            </c:strRef>
          </c:cat>
          <c:val>
            <c:numRef>
              <c:f>Leht1!$B$2:$B$9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Kas jäite tänase külastusega rahule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Jah, väga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Leht1!$B$2:$B$5</c:f>
              <c:numCache>
                <c:formatCode>General</c:formatCode>
                <c:ptCount val="4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üldiselt küll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Leht1!$C$2:$C$5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üldiselt mitte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Leht1!$D$2:$D$5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Leht1!$E$1</c:f>
              <c:strCache>
                <c:ptCount val="1"/>
                <c:pt idx="0">
                  <c:v>üldse mitte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Leht1!$E$2:$E$5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Leht1!$F$1</c:f>
              <c:strCache>
                <c:ptCount val="1"/>
                <c:pt idx="0">
                  <c:v>vastamata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Leht1!$F$2:$F$5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35396944"/>
        <c:axId val="435400080"/>
      </c:barChart>
      <c:catAx>
        <c:axId val="435396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35400080"/>
        <c:crosses val="autoZero"/>
        <c:auto val="1"/>
        <c:lblAlgn val="ctr"/>
        <c:lblOffset val="100"/>
        <c:noMultiLvlLbl val="0"/>
      </c:catAx>
      <c:valAx>
        <c:axId val="435400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39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Kui Teil tekib vajadus raviteenuste järele, kas tulete taas Järvamaa Haiglasse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kindlasti tulen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Leht1!$B$2:$B$5</c:f>
              <c:numCache>
                <c:formatCode>General</c:formatCode>
                <c:ptCount val="4"/>
                <c:pt idx="0">
                  <c:v>26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pigem tulen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Leht1!$C$2:$C$5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pigem ei tule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Leht1!$D$2:$D$5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Leht1!$E$1</c:f>
              <c:strCache>
                <c:ptCount val="1"/>
                <c:pt idx="0">
                  <c:v>kindlasti ei tule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Leht1!$E$2:$E$5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Leht1!$F$1</c:f>
              <c:strCache>
                <c:ptCount val="1"/>
                <c:pt idx="0">
                  <c:v>vastamata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Leht1!$F$2:$F$5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35398120"/>
        <c:axId val="435399688"/>
      </c:barChart>
      <c:catAx>
        <c:axId val="435398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35399688"/>
        <c:crosses val="autoZero"/>
        <c:auto val="1"/>
        <c:lblAlgn val="ctr"/>
        <c:lblOffset val="100"/>
        <c:noMultiLvlLbl val="0"/>
      </c:catAx>
      <c:valAx>
        <c:axId val="435399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39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Kas Te soovitate oma lähedastele sama raviasutust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Kindlasti soovitan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Leht1!$B$2:$B$5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Pigem soovitan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Leht1!$C$2:$C$5</c:f>
              <c:numCache>
                <c:formatCode>General</c:formatCode>
                <c:ptCount val="4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Pigem ei soovita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Leht1!$E$1</c:f>
              <c:strCache>
                <c:ptCount val="1"/>
                <c:pt idx="0">
                  <c:v>Kindlasti ei soovita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Leht1!$E$2:$E$5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Leht1!$F$1</c:f>
              <c:strCache>
                <c:ptCount val="1"/>
                <c:pt idx="0">
                  <c:v>Vastamata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Leht1!$A$2:$A$5</c:f>
              <c:numCache>
                <c:formatCode>General</c:formatCode>
                <c:ptCount val="4"/>
              </c:numCache>
            </c:numRef>
          </c:cat>
          <c:val>
            <c:numRef>
              <c:f>Leht1!$F$2:$F$5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35396552"/>
        <c:axId val="435399296"/>
      </c:barChart>
      <c:catAx>
        <c:axId val="435396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35399296"/>
        <c:crosses val="autoZero"/>
        <c:auto val="1"/>
        <c:lblAlgn val="ctr"/>
        <c:lblOffset val="100"/>
        <c:noMultiLvlLbl val="0"/>
      </c:catAx>
      <c:valAx>
        <c:axId val="435399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396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898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661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6949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019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298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299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4309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080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875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504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491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17A9D-C89A-4BDC-B3C4-00ABCD78DCA2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37A4-AD88-4D64-8AB2-90ADCD2417C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991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Patsientide rahulolu uuring AS Järvamaa Haigla ambulatoorsete teenuste kohta 2016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 flipV="1">
            <a:off x="1524000" y="355631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t-EE" dirty="0"/>
          </a:p>
        </p:txBody>
      </p:sp>
      <p:pic>
        <p:nvPicPr>
          <p:cNvPr id="1026" name="Picture 2" descr="Pildiotsingu pildid patsient, arst tulem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357" y="2867890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43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Hinnang </a:t>
            </a:r>
            <a:r>
              <a:rPr lang="et-EE" dirty="0"/>
              <a:t>arsti </a:t>
            </a:r>
            <a:r>
              <a:rPr lang="et-EE" dirty="0" smtClean="0"/>
              <a:t>ja/või õe (muu spetsialisti) külastusele enamasti positiivne:</a:t>
            </a:r>
          </a:p>
          <a:p>
            <a:r>
              <a:rPr lang="et-EE" sz="2000" dirty="0" smtClean="0"/>
              <a:t>Arsti selgitusega jäi rahule 92,3%, õe (muu spetsialisti) selgitusega 91% vastanutest</a:t>
            </a:r>
          </a:p>
          <a:p>
            <a:r>
              <a:rPr lang="et-EE" sz="2000" dirty="0" smtClean="0"/>
              <a:t>Arsti suhtumisega jäi rahule 87,8%, õe (muu spetsialisti) suhtumisega 85,3% vastanutest</a:t>
            </a:r>
          </a:p>
          <a:p>
            <a:r>
              <a:rPr lang="et-EE" sz="2000" dirty="0" smtClean="0"/>
              <a:t>Arsti poolt pühendatud aeg oli piisav 81%, õe (muu spetsialisti) pühendatud ajaga oli rahul 88,9% vastanutest</a:t>
            </a:r>
          </a:p>
          <a:p>
            <a:r>
              <a:rPr lang="et-EE" sz="2000" dirty="0" smtClean="0"/>
              <a:t>Vastuvõttu pidasid piisavalt privaatseks 95% vastanutest</a:t>
            </a:r>
          </a:p>
          <a:p>
            <a:r>
              <a:rPr lang="et-EE" sz="2000" dirty="0" smtClean="0"/>
              <a:t>Selgitustega erinevate uuringute ja protseduuride kohta jäi rahule 87% vastanutest</a:t>
            </a:r>
          </a:p>
          <a:p>
            <a:r>
              <a:rPr lang="et-EE" sz="2000" dirty="0" smtClean="0"/>
              <a:t>Selgitustega ravimite kasutamise kohta jäi rahule 81,8% vastanutest</a:t>
            </a:r>
          </a:p>
          <a:p>
            <a:r>
              <a:rPr lang="et-EE" sz="2000" dirty="0" smtClean="0"/>
              <a:t>Juhistega, kuidas edaspidi oma terviseprobleemidega toime tulla jäi rahule 81,8% vastanutest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3843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AS Järvamaa Haigla külastusega jäi rahule 86,8% vastanutest</a:t>
            </a:r>
          </a:p>
          <a:p>
            <a:r>
              <a:rPr lang="et-EE" dirty="0" smtClean="0"/>
              <a:t>Taas on vajadusel AS Järvamaa Haiglasse pöörduma 86,5% vastanutest</a:t>
            </a:r>
          </a:p>
          <a:p>
            <a:r>
              <a:rPr lang="et-EE" dirty="0" smtClean="0"/>
              <a:t>Oma lähedastele soovitab meie haiglat 89,2% vastanutest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5383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Järeldused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Väga väike aktiivsus küsitluse ankeedi täitmisel</a:t>
            </a:r>
          </a:p>
          <a:p>
            <a:r>
              <a:rPr lang="et-EE" dirty="0" smtClean="0"/>
              <a:t>Oluline on patsiendiga rääkimine, vajadusel korduvad selgitused</a:t>
            </a:r>
          </a:p>
          <a:p>
            <a:r>
              <a:rPr lang="et-EE" dirty="0" smtClean="0"/>
              <a:t>Patsient tuleb vastu võtta talle määratud ajal!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662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Küsitlus toimus 01.- 30. november 2016</a:t>
            </a:r>
          </a:p>
          <a:p>
            <a:r>
              <a:rPr lang="et-EE" dirty="0" smtClean="0"/>
              <a:t>Vastajaid 43, neist 78% naised ja 22% mehed</a:t>
            </a:r>
          </a:p>
          <a:p>
            <a:r>
              <a:rPr lang="et-EE" dirty="0" smtClean="0"/>
              <a:t>28 vastajat Järvamaalt, 3 mujalt maakonnast, 12 on jätnud elukoha märkimata</a:t>
            </a:r>
          </a:p>
          <a:p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3439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Vanuseline struktuur</a:t>
            </a:r>
            <a:endParaRPr lang="et-EE" dirty="0"/>
          </a:p>
        </p:txBody>
      </p:sp>
      <p:graphicFrame>
        <p:nvGraphicFramePr>
          <p:cNvPr id="9" name="Sisu kohatäid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5270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5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Üldised küsimused</a:t>
            </a:r>
            <a:endParaRPr lang="et-EE" dirty="0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3444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24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1978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7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785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40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Te jäite rahule sellega, kuidas registratuuritöötaja </a:t>
            </a:r>
            <a:r>
              <a:rPr lang="et-EE" smtClean="0"/>
              <a:t>teiega suhtles?</a:t>
            </a:r>
            <a:endParaRPr lang="et-EE" dirty="0"/>
          </a:p>
        </p:txBody>
      </p:sp>
      <p:graphicFrame>
        <p:nvGraphicFramePr>
          <p:cNvPr id="16" name="Sisu kohatäide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950599"/>
              </p:ext>
            </p:extLst>
          </p:nvPr>
        </p:nvGraphicFramePr>
        <p:xfrm>
          <a:off x="838200" y="1825625"/>
          <a:ext cx="10515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Jah, väga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Jah, üldiselt küll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Ei, üldiselt mitte; ei üldse mitte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Vastamata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31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5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285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Küsimused arsti kohta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917120"/>
              </p:ext>
            </p:extLst>
          </p:nvPr>
        </p:nvGraphicFramePr>
        <p:xfrm>
          <a:off x="838200" y="1825625"/>
          <a:ext cx="10515600" cy="73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Küsimus: KAS?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Jah, väga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Jah, üldiselt küll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Ei, üldiselt mitte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Ei, üldse mitte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Vastamata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jäite selgitusega rahule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jäite rahule suhtumisega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teile </a:t>
                      </a:r>
                      <a:r>
                        <a:rPr lang="et-EE" dirty="0" err="1" smtClean="0"/>
                        <a:t>pühend</a:t>
                      </a:r>
                      <a:r>
                        <a:rPr lang="et-EE" dirty="0" smtClean="0"/>
                        <a:t>. aeg oli piisav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23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vastuvõtt oli korraldatud piisavalt privaatselt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selgitused </a:t>
                      </a:r>
                      <a:r>
                        <a:rPr lang="et-EE" dirty="0" err="1" smtClean="0"/>
                        <a:t>prots</a:t>
                      </a:r>
                      <a:r>
                        <a:rPr lang="et-EE" dirty="0" smtClean="0"/>
                        <a:t>., uuringute kohta olid arusaadavad 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jäite selgitustega ravimite kasutamise suhtes rahule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jäite rahule, kuidas oma terviseprobleemidega edaspidi</a:t>
                      </a:r>
                    </a:p>
                    <a:p>
                      <a:r>
                        <a:rPr lang="et-EE" dirty="0" smtClean="0"/>
                        <a:t>toime tulla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06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Küsimused õe või muu spetsialisti kohta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13100"/>
              </p:ext>
            </p:extLst>
          </p:nvPr>
        </p:nvGraphicFramePr>
        <p:xfrm>
          <a:off x="838200" y="1825625"/>
          <a:ext cx="10515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Küsimus: KAS?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Jah, väga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Jah, üldiselt küll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Ei, üldiselt mitte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Ei, üldse mitte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Vastamata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jäite selgitustega rahule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jäite suhtumisega rahule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Teile pühendatud aeg oli piisav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13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57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406</Words>
  <Application>Microsoft Office PowerPoint</Application>
  <PresentationFormat>Laiekraan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Office'i kujundus</vt:lpstr>
      <vt:lpstr>Patsientide rahulolu uuring AS Järvamaa Haigla ambulatoorsete teenuste kohta 2016</vt:lpstr>
      <vt:lpstr>PowerPointi esitlus</vt:lpstr>
      <vt:lpstr>Vanuseline struktuur</vt:lpstr>
      <vt:lpstr>Üldised küsimused</vt:lpstr>
      <vt:lpstr>PowerPointi esitlus</vt:lpstr>
      <vt:lpstr>PowerPointi esitlus</vt:lpstr>
      <vt:lpstr>Kas Te jäite rahule sellega, kuidas registratuuritöötaja teiega suhtles?</vt:lpstr>
      <vt:lpstr>Küsimused arsti kohta</vt:lpstr>
      <vt:lpstr>Küsimused õe või muu spetsialisti kohta</vt:lpstr>
      <vt:lpstr>Kokkuvõtteks</vt:lpstr>
      <vt:lpstr>PowerPointi esitlus</vt:lpstr>
      <vt:lpstr>Järeldused</vt:lpstr>
    </vt:vector>
  </TitlesOfParts>
  <Company>AS Järvamaa Haigla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Patsientide rahulolu uuring AS Järvamaa Haigla ambulatoorsete teenuste kohta 2016</dc:title>
  <dc:creator>Tiiu Aule</dc:creator>
  <cp:lastModifiedBy>Tiiu Aule</cp:lastModifiedBy>
  <cp:revision>18</cp:revision>
  <dcterms:created xsi:type="dcterms:W3CDTF">2017-01-05T09:06:59Z</dcterms:created>
  <dcterms:modified xsi:type="dcterms:W3CDTF">2020-02-06T08:13:59Z</dcterms:modified>
</cp:coreProperties>
</file>